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3C9ACE-D3A7-4F9C-BBDC-13242CB6007D}" type="datetimeFigureOut">
              <a:rPr lang="en-US" smtClean="0"/>
              <a:t>9/12/2019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DDF6D-A032-4E49-BFEC-3A2D0466242C}" type="slidenum">
              <a:rPr lang="en-US" smtClean="0"/>
              <a:t>‹#›</a:t>
            </a:fld>
            <a:endParaRPr lang="en-US"/>
          </a:p>
        </p:txBody>
      </p:sp>
    </p:spTree>
    <p:extLst>
      <p:ext uri="{BB962C8B-B14F-4D97-AF65-F5344CB8AC3E}">
        <p14:creationId xmlns:p14="http://schemas.microsoft.com/office/powerpoint/2010/main" val="357904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3C9ACE-D3A7-4F9C-BBDC-13242CB6007D}" type="datetimeFigureOut">
              <a:rPr lang="en-US" smtClean="0"/>
              <a:t>9/12/2019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DDF6D-A032-4E49-BFEC-3A2D0466242C}" type="slidenum">
              <a:rPr lang="en-US" smtClean="0"/>
              <a:t>‹#›</a:t>
            </a:fld>
            <a:endParaRPr lang="en-US"/>
          </a:p>
        </p:txBody>
      </p:sp>
    </p:spTree>
    <p:extLst>
      <p:ext uri="{BB962C8B-B14F-4D97-AF65-F5344CB8AC3E}">
        <p14:creationId xmlns:p14="http://schemas.microsoft.com/office/powerpoint/2010/main" val="4116026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3C9ACE-D3A7-4F9C-BBDC-13242CB6007D}" type="datetimeFigureOut">
              <a:rPr lang="en-US" smtClean="0"/>
              <a:t>9/12/2019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DDF6D-A032-4E49-BFEC-3A2D0466242C}" type="slidenum">
              <a:rPr lang="en-US" smtClean="0"/>
              <a:t>‹#›</a:t>
            </a:fld>
            <a:endParaRPr lang="en-US"/>
          </a:p>
        </p:txBody>
      </p:sp>
    </p:spTree>
    <p:extLst>
      <p:ext uri="{BB962C8B-B14F-4D97-AF65-F5344CB8AC3E}">
        <p14:creationId xmlns:p14="http://schemas.microsoft.com/office/powerpoint/2010/main" val="721352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3C9ACE-D3A7-4F9C-BBDC-13242CB6007D}" type="datetimeFigureOut">
              <a:rPr lang="en-US" smtClean="0"/>
              <a:t>9/12/2019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DDF6D-A032-4E49-BFEC-3A2D0466242C}" type="slidenum">
              <a:rPr lang="en-US" smtClean="0"/>
              <a:t>‹#›</a:t>
            </a:fld>
            <a:endParaRPr lang="en-US"/>
          </a:p>
        </p:txBody>
      </p:sp>
    </p:spTree>
    <p:extLst>
      <p:ext uri="{BB962C8B-B14F-4D97-AF65-F5344CB8AC3E}">
        <p14:creationId xmlns:p14="http://schemas.microsoft.com/office/powerpoint/2010/main" val="2111757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3C9ACE-D3A7-4F9C-BBDC-13242CB6007D}" type="datetimeFigureOut">
              <a:rPr lang="en-US" smtClean="0"/>
              <a:t>9/12/2019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DDF6D-A032-4E49-BFEC-3A2D0466242C}" type="slidenum">
              <a:rPr lang="en-US" smtClean="0"/>
              <a:t>‹#›</a:t>
            </a:fld>
            <a:endParaRPr lang="en-US"/>
          </a:p>
        </p:txBody>
      </p:sp>
    </p:spTree>
    <p:extLst>
      <p:ext uri="{BB962C8B-B14F-4D97-AF65-F5344CB8AC3E}">
        <p14:creationId xmlns:p14="http://schemas.microsoft.com/office/powerpoint/2010/main" val="40429159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3C9ACE-D3A7-4F9C-BBDC-13242CB6007D}" type="datetimeFigureOut">
              <a:rPr lang="en-US" smtClean="0"/>
              <a:t>9/12/2019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DDF6D-A032-4E49-BFEC-3A2D0466242C}" type="slidenum">
              <a:rPr lang="en-US" smtClean="0"/>
              <a:t>‹#›</a:t>
            </a:fld>
            <a:endParaRPr lang="en-US"/>
          </a:p>
        </p:txBody>
      </p:sp>
    </p:spTree>
    <p:extLst>
      <p:ext uri="{BB962C8B-B14F-4D97-AF65-F5344CB8AC3E}">
        <p14:creationId xmlns:p14="http://schemas.microsoft.com/office/powerpoint/2010/main" val="17930400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3C9ACE-D3A7-4F9C-BBDC-13242CB6007D}" type="datetimeFigureOut">
              <a:rPr lang="en-US" smtClean="0"/>
              <a:t>9/12/2019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1DDF6D-A032-4E49-BFEC-3A2D0466242C}" type="slidenum">
              <a:rPr lang="en-US" smtClean="0"/>
              <a:t>‹#›</a:t>
            </a:fld>
            <a:endParaRPr lang="en-US"/>
          </a:p>
        </p:txBody>
      </p:sp>
    </p:spTree>
    <p:extLst>
      <p:ext uri="{BB962C8B-B14F-4D97-AF65-F5344CB8AC3E}">
        <p14:creationId xmlns:p14="http://schemas.microsoft.com/office/powerpoint/2010/main" val="2337828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3C9ACE-D3A7-4F9C-BBDC-13242CB6007D}" type="datetimeFigureOut">
              <a:rPr lang="en-US" smtClean="0"/>
              <a:t>9/12/2019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1DDF6D-A032-4E49-BFEC-3A2D0466242C}" type="slidenum">
              <a:rPr lang="en-US" smtClean="0"/>
              <a:t>‹#›</a:t>
            </a:fld>
            <a:endParaRPr lang="en-US"/>
          </a:p>
        </p:txBody>
      </p:sp>
    </p:spTree>
    <p:extLst>
      <p:ext uri="{BB962C8B-B14F-4D97-AF65-F5344CB8AC3E}">
        <p14:creationId xmlns:p14="http://schemas.microsoft.com/office/powerpoint/2010/main" val="28380930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3C9ACE-D3A7-4F9C-BBDC-13242CB6007D}" type="datetimeFigureOut">
              <a:rPr lang="en-US" smtClean="0"/>
              <a:t>9/12/2019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1DDF6D-A032-4E49-BFEC-3A2D0466242C}" type="slidenum">
              <a:rPr lang="en-US" smtClean="0"/>
              <a:t>‹#›</a:t>
            </a:fld>
            <a:endParaRPr lang="en-US"/>
          </a:p>
        </p:txBody>
      </p:sp>
    </p:spTree>
    <p:extLst>
      <p:ext uri="{BB962C8B-B14F-4D97-AF65-F5344CB8AC3E}">
        <p14:creationId xmlns:p14="http://schemas.microsoft.com/office/powerpoint/2010/main" val="24505033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3C9ACE-D3A7-4F9C-BBDC-13242CB6007D}" type="datetimeFigureOut">
              <a:rPr lang="en-US" smtClean="0"/>
              <a:t>9/12/2019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DDF6D-A032-4E49-BFEC-3A2D0466242C}" type="slidenum">
              <a:rPr lang="en-US" smtClean="0"/>
              <a:t>‹#›</a:t>
            </a:fld>
            <a:endParaRPr lang="en-US"/>
          </a:p>
        </p:txBody>
      </p:sp>
    </p:spTree>
    <p:extLst>
      <p:ext uri="{BB962C8B-B14F-4D97-AF65-F5344CB8AC3E}">
        <p14:creationId xmlns:p14="http://schemas.microsoft.com/office/powerpoint/2010/main" val="3431378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3C9ACE-D3A7-4F9C-BBDC-13242CB6007D}" type="datetimeFigureOut">
              <a:rPr lang="en-US" smtClean="0"/>
              <a:t>9/12/2019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DDF6D-A032-4E49-BFEC-3A2D0466242C}" type="slidenum">
              <a:rPr lang="en-US" smtClean="0"/>
              <a:t>‹#›</a:t>
            </a:fld>
            <a:endParaRPr lang="en-US"/>
          </a:p>
        </p:txBody>
      </p:sp>
    </p:spTree>
    <p:extLst>
      <p:ext uri="{BB962C8B-B14F-4D97-AF65-F5344CB8AC3E}">
        <p14:creationId xmlns:p14="http://schemas.microsoft.com/office/powerpoint/2010/main" val="3294965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3C9ACE-D3A7-4F9C-BBDC-13242CB6007D}" type="datetimeFigureOut">
              <a:rPr lang="en-US" smtClean="0"/>
              <a:t>9/12/2019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1DDF6D-A032-4E49-BFEC-3A2D0466242C}" type="slidenum">
              <a:rPr lang="en-US" smtClean="0"/>
              <a:t>‹#›</a:t>
            </a:fld>
            <a:endParaRPr lang="en-US"/>
          </a:p>
        </p:txBody>
      </p:sp>
    </p:spTree>
    <p:extLst>
      <p:ext uri="{BB962C8B-B14F-4D97-AF65-F5344CB8AC3E}">
        <p14:creationId xmlns:p14="http://schemas.microsoft.com/office/powerpoint/2010/main" val="15087047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46363" y="569343"/>
            <a:ext cx="9144000" cy="1154952"/>
          </a:xfrm>
        </p:spPr>
        <p:txBody>
          <a:bodyPr/>
          <a:lstStyle/>
          <a:p>
            <a:r>
              <a:rPr lang="en-US" dirty="0"/>
              <a:t>Capstone Project</a:t>
            </a:r>
          </a:p>
        </p:txBody>
      </p:sp>
      <p:sp>
        <p:nvSpPr>
          <p:cNvPr id="3" name="Subtitle 2"/>
          <p:cNvSpPr>
            <a:spLocks noGrp="1"/>
          </p:cNvSpPr>
          <p:nvPr>
            <p:ph type="subTitle" idx="1"/>
          </p:nvPr>
        </p:nvSpPr>
        <p:spPr/>
        <p:txBody>
          <a:bodyPr/>
          <a:lstStyle/>
          <a:p>
            <a:r>
              <a:rPr lang="it-IT" dirty="0"/>
              <a:t>IBM Data Science Professional Certificate</a:t>
            </a:r>
          </a:p>
          <a:p>
            <a:r>
              <a:rPr lang="en-IN" dirty="0" smtClean="0"/>
              <a:t>By: Nishant Bhatt</a:t>
            </a:r>
            <a:endParaRPr lang="en-US" dirty="0"/>
          </a:p>
        </p:txBody>
      </p:sp>
    </p:spTree>
    <p:extLst>
      <p:ext uri="{BB962C8B-B14F-4D97-AF65-F5344CB8AC3E}">
        <p14:creationId xmlns:p14="http://schemas.microsoft.com/office/powerpoint/2010/main" val="28969130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4862483"/>
          </a:xfrm>
        </p:spPr>
        <p:txBody>
          <a:bodyPr>
            <a:normAutofit/>
          </a:bodyPr>
          <a:lstStyle/>
          <a:p>
            <a:r>
              <a:rPr lang="en-IN" sz="1800" b="1" dirty="0"/>
              <a:t>Problem Resolution - Select the apartment for </a:t>
            </a:r>
            <a:r>
              <a:rPr lang="en-IN" sz="1800" b="1" dirty="0" smtClean="0"/>
              <a:t>rent</a:t>
            </a:r>
            <a:br>
              <a:rPr lang="en-IN" sz="1800" b="1" dirty="0" smtClean="0"/>
            </a:br>
            <a:r>
              <a:rPr lang="en-IN" sz="1800" b="1" dirty="0"/>
              <a:t/>
            </a:r>
            <a:br>
              <a:rPr lang="en-IN" sz="1800" b="1" dirty="0"/>
            </a:br>
            <a:r>
              <a:rPr lang="en-IN" sz="1800" b="1" dirty="0"/>
              <a:t>The above consolidate map was used to explore options</a:t>
            </a:r>
            <a:r>
              <a:rPr lang="en-IN" sz="1800" b="1" dirty="0" smtClean="0"/>
              <a:t>.</a:t>
            </a:r>
            <a:br>
              <a:rPr lang="en-IN" sz="1800" b="1" dirty="0" smtClean="0"/>
            </a:br>
            <a:r>
              <a:rPr lang="en-IN" sz="1800" b="1" dirty="0"/>
              <a:t/>
            </a:r>
            <a:br>
              <a:rPr lang="en-IN" sz="1800" b="1" dirty="0"/>
            </a:br>
            <a:r>
              <a:rPr lang="en-IN" sz="1800" b="1" dirty="0"/>
              <a:t>After examining, I have chosen two locations that meet the requirements which will assess to make a choice</a:t>
            </a:r>
            <a:r>
              <a:rPr lang="en-IN" sz="1800" b="1" dirty="0" smtClean="0"/>
              <a:t>.</a:t>
            </a:r>
            <a:br>
              <a:rPr lang="en-IN" sz="1800" b="1" dirty="0" smtClean="0"/>
            </a:br>
            <a:r>
              <a:rPr lang="en-IN" sz="1800" b="1" dirty="0"/>
              <a:t/>
            </a:r>
            <a:br>
              <a:rPr lang="en-IN" sz="1800" b="1" dirty="0"/>
            </a:br>
            <a:r>
              <a:rPr lang="en-IN" sz="1800" b="1" dirty="0"/>
              <a:t>Apartment 1</a:t>
            </a:r>
            <a:r>
              <a:rPr lang="en-IN" sz="1800" dirty="0"/>
              <a:t>: 305 East 63rd Street in the Sutton Place </a:t>
            </a:r>
            <a:r>
              <a:rPr lang="en-IN" sz="1800" dirty="0" err="1"/>
              <a:t>Neighborhood</a:t>
            </a:r>
            <a:r>
              <a:rPr lang="en-IN" sz="1800" dirty="0"/>
              <a:t> and near 'subway 59th Street' station, Cluster # 2 Monthly rent : 7500 </a:t>
            </a:r>
            <a:r>
              <a:rPr lang="en-IN" sz="1800" dirty="0" smtClean="0"/>
              <a:t>Dollars</a:t>
            </a:r>
            <a:br>
              <a:rPr lang="en-IN" sz="1800" dirty="0" smtClean="0"/>
            </a:br>
            <a:r>
              <a:rPr lang="en-IN" sz="1800" dirty="0"/>
              <a:t/>
            </a:r>
            <a:br>
              <a:rPr lang="en-IN" sz="1800" dirty="0"/>
            </a:br>
            <a:r>
              <a:rPr lang="en-IN" sz="1800" b="1" dirty="0"/>
              <a:t>Apartment 2</a:t>
            </a:r>
            <a:r>
              <a:rPr lang="en-IN" sz="1800" dirty="0"/>
              <a:t>: 19 Dutch Street in the Financial District </a:t>
            </a:r>
            <a:r>
              <a:rPr lang="en-IN" sz="1800" dirty="0" err="1"/>
              <a:t>Neighborhood</a:t>
            </a:r>
            <a:r>
              <a:rPr lang="en-IN" sz="1800" dirty="0"/>
              <a:t> and near 'Fulton Street Subway' station, Cluster # 3 Monthly rent : 6935 Dollars</a:t>
            </a:r>
            <a:br>
              <a:rPr lang="en-IN" sz="1800" dirty="0"/>
            </a:br>
            <a:endParaRPr lang="en-US" sz="1800" dirty="0"/>
          </a:p>
        </p:txBody>
      </p:sp>
    </p:spTree>
    <p:extLst>
      <p:ext uri="{BB962C8B-B14F-4D97-AF65-F5344CB8AC3E}">
        <p14:creationId xmlns:p14="http://schemas.microsoft.com/office/powerpoint/2010/main" val="906713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034" y="2331948"/>
            <a:ext cx="10515600" cy="1325563"/>
          </a:xfrm>
        </p:spPr>
        <p:txBody>
          <a:bodyPr>
            <a:normAutofit/>
          </a:bodyPr>
          <a:lstStyle/>
          <a:p>
            <a:pPr algn="ctr"/>
            <a:r>
              <a:rPr lang="en-IN" sz="6600" b="1" dirty="0" smtClean="0"/>
              <a:t>THANK YOU!</a:t>
            </a:r>
            <a:endParaRPr lang="en-US" sz="6600" b="1" dirty="0"/>
          </a:p>
        </p:txBody>
      </p:sp>
    </p:spTree>
    <p:extLst>
      <p:ext uri="{BB962C8B-B14F-4D97-AF65-F5344CB8AC3E}">
        <p14:creationId xmlns:p14="http://schemas.microsoft.com/office/powerpoint/2010/main" val="716574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51200"/>
          </a:xfrm>
        </p:spPr>
        <p:txBody>
          <a:bodyPr/>
          <a:lstStyle/>
          <a:p>
            <a:pPr algn="ctr"/>
            <a:r>
              <a:rPr lang="en-IN" b="1" dirty="0" smtClean="0"/>
              <a:t>Report Content</a:t>
            </a:r>
            <a:endParaRPr lang="en-US" b="1" dirty="0"/>
          </a:p>
        </p:txBody>
      </p:sp>
      <p:sp>
        <p:nvSpPr>
          <p:cNvPr id="3" name="Content Placeholder 2"/>
          <p:cNvSpPr>
            <a:spLocks noGrp="1"/>
          </p:cNvSpPr>
          <p:nvPr>
            <p:ph idx="1"/>
          </p:nvPr>
        </p:nvSpPr>
        <p:spPr>
          <a:xfrm>
            <a:off x="838200" y="1354347"/>
            <a:ext cx="10515600" cy="5072332"/>
          </a:xfrm>
        </p:spPr>
        <p:txBody>
          <a:bodyPr>
            <a:normAutofit fontScale="47500" lnSpcReduction="20000"/>
          </a:bodyPr>
          <a:lstStyle/>
          <a:p>
            <a:pPr marL="0" indent="0">
              <a:buNone/>
            </a:pPr>
            <a:r>
              <a:rPr lang="en-US" dirty="0" smtClean="0"/>
              <a:t>Content:</a:t>
            </a:r>
          </a:p>
          <a:p>
            <a:pPr marL="0" indent="0">
              <a:buNone/>
            </a:pPr>
            <a:r>
              <a:rPr lang="en-IN" dirty="0" smtClean="0"/>
              <a:t>1.Introduction Section : </a:t>
            </a:r>
          </a:p>
          <a:p>
            <a:pPr marL="0" indent="0">
              <a:buNone/>
            </a:pPr>
            <a:r>
              <a:rPr lang="en-IN" dirty="0" smtClean="0"/>
              <a:t>1.1 Discussion of the "</a:t>
            </a:r>
            <a:r>
              <a:rPr lang="en-IN" dirty="0" err="1" smtClean="0"/>
              <a:t>backgroung</a:t>
            </a:r>
            <a:r>
              <a:rPr lang="en-IN" dirty="0" smtClean="0"/>
              <a:t> situation" leading to the problem at hand:</a:t>
            </a:r>
          </a:p>
          <a:p>
            <a:pPr marL="0" indent="0">
              <a:buNone/>
            </a:pPr>
            <a:r>
              <a:rPr lang="en-IN" dirty="0" smtClean="0"/>
              <a:t>1.2 Problem to be resolved</a:t>
            </a:r>
          </a:p>
          <a:p>
            <a:pPr marL="0" indent="0">
              <a:buNone/>
            </a:pPr>
            <a:r>
              <a:rPr lang="en-IN" dirty="0" smtClean="0"/>
              <a:t>1.3 Audience for this project.</a:t>
            </a:r>
          </a:p>
          <a:p>
            <a:pPr marL="0" indent="0">
              <a:buNone/>
            </a:pPr>
            <a:r>
              <a:rPr lang="en-IN" dirty="0" smtClean="0"/>
              <a:t>2.Data Section:  </a:t>
            </a:r>
          </a:p>
          <a:p>
            <a:pPr marL="0" indent="0">
              <a:buNone/>
            </a:pPr>
            <a:r>
              <a:rPr lang="en-IN" dirty="0" smtClean="0"/>
              <a:t>2.1 Data of Current Situation (current residence place)</a:t>
            </a:r>
          </a:p>
          <a:p>
            <a:pPr marL="0" indent="0">
              <a:buNone/>
            </a:pPr>
            <a:r>
              <a:rPr lang="en-IN" dirty="0" smtClean="0"/>
              <a:t>2.2 Data required to resolve the problem</a:t>
            </a:r>
          </a:p>
          <a:p>
            <a:pPr marL="0" indent="0">
              <a:buNone/>
            </a:pPr>
            <a:r>
              <a:rPr lang="en-IN" dirty="0" smtClean="0"/>
              <a:t>2.3 Data sources and data manipulation</a:t>
            </a:r>
          </a:p>
          <a:p>
            <a:pPr marL="0" indent="0">
              <a:buNone/>
            </a:pPr>
            <a:r>
              <a:rPr lang="en-IN" dirty="0" smtClean="0"/>
              <a:t>3.Methodology section : </a:t>
            </a:r>
          </a:p>
          <a:p>
            <a:pPr marL="0" indent="0">
              <a:buNone/>
            </a:pPr>
            <a:r>
              <a:rPr lang="en-IN" dirty="0" smtClean="0"/>
              <a:t>3.1 Process steps and strategy to resolve the problem</a:t>
            </a:r>
          </a:p>
          <a:p>
            <a:pPr marL="0" indent="0">
              <a:buNone/>
            </a:pPr>
            <a:r>
              <a:rPr lang="en-IN" dirty="0" smtClean="0"/>
              <a:t>3.2 Data Science Methods, machine </a:t>
            </a:r>
            <a:r>
              <a:rPr lang="en-IN" dirty="0" err="1" smtClean="0"/>
              <a:t>learing</a:t>
            </a:r>
            <a:r>
              <a:rPr lang="en-IN" dirty="0" smtClean="0"/>
              <a:t>, mapping tools and exploratory data analysis.</a:t>
            </a:r>
          </a:p>
          <a:p>
            <a:pPr marL="0" indent="0">
              <a:buNone/>
            </a:pPr>
            <a:r>
              <a:rPr lang="en-IN" dirty="0" smtClean="0"/>
              <a:t>4.Results section </a:t>
            </a:r>
          </a:p>
          <a:p>
            <a:pPr marL="0" indent="0">
              <a:buNone/>
            </a:pPr>
            <a:r>
              <a:rPr lang="en-IN" dirty="0" smtClean="0"/>
              <a:t>Discussion of the results and how they help to take a decision.</a:t>
            </a:r>
          </a:p>
          <a:p>
            <a:pPr marL="0" indent="0">
              <a:buNone/>
            </a:pPr>
            <a:r>
              <a:rPr lang="en-IN" dirty="0" smtClean="0"/>
              <a:t>5.Discussion section </a:t>
            </a:r>
          </a:p>
          <a:p>
            <a:pPr marL="0" indent="0">
              <a:buNone/>
            </a:pPr>
            <a:r>
              <a:rPr lang="en-IN" dirty="0" smtClean="0"/>
              <a:t>Elaboration and discussion on any observations and/or recommendations for improvement.</a:t>
            </a:r>
          </a:p>
          <a:p>
            <a:pPr marL="0" indent="0">
              <a:buNone/>
            </a:pPr>
            <a:r>
              <a:rPr lang="en-IN" dirty="0" smtClean="0"/>
              <a:t>6.Conclusion section </a:t>
            </a:r>
          </a:p>
          <a:p>
            <a:pPr marL="0" indent="0">
              <a:buNone/>
            </a:pPr>
            <a:r>
              <a:rPr lang="en-IN" dirty="0" err="1" smtClean="0"/>
              <a:t>Desicison</a:t>
            </a:r>
            <a:r>
              <a:rPr lang="en-IN" dirty="0" smtClean="0"/>
              <a:t> taken and Report Conclusion.</a:t>
            </a:r>
          </a:p>
        </p:txBody>
      </p:sp>
    </p:spTree>
    <p:extLst>
      <p:ext uri="{BB962C8B-B14F-4D97-AF65-F5344CB8AC3E}">
        <p14:creationId xmlns:p14="http://schemas.microsoft.com/office/powerpoint/2010/main" val="628178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389358"/>
          </a:xfrm>
        </p:spPr>
        <p:txBody>
          <a:bodyPr>
            <a:normAutofit/>
          </a:bodyPr>
          <a:lstStyle/>
          <a:p>
            <a:r>
              <a:rPr lang="en-IN" sz="1300" b="1" dirty="0"/>
              <a:t>1. Introduction Section </a:t>
            </a:r>
            <a:r>
              <a:rPr lang="en-IN" sz="1300" b="1" dirty="0" smtClean="0"/>
              <a:t>:</a:t>
            </a:r>
            <a:br>
              <a:rPr lang="en-IN" sz="1300" b="1" dirty="0" smtClean="0"/>
            </a:br>
            <a:r>
              <a:rPr lang="en-IN" sz="1300" b="1" dirty="0"/>
              <a:t/>
            </a:r>
            <a:br>
              <a:rPr lang="en-IN" sz="1300" b="1" dirty="0"/>
            </a:br>
            <a:r>
              <a:rPr lang="en-IN" sz="1300" b="1" dirty="0"/>
              <a:t>Discussion of the business problem and the audience who would be interested in this project</a:t>
            </a:r>
            <a:r>
              <a:rPr lang="en-IN" sz="1300" b="1" dirty="0" smtClean="0"/>
              <a:t>.</a:t>
            </a:r>
            <a:br>
              <a:rPr lang="en-IN" sz="1300" b="1" dirty="0" smtClean="0"/>
            </a:br>
            <a:r>
              <a:rPr lang="en-IN" sz="1300" b="1" dirty="0"/>
              <a:t/>
            </a:r>
            <a:br>
              <a:rPr lang="en-IN" sz="1300" b="1" dirty="0"/>
            </a:br>
            <a:r>
              <a:rPr lang="en-IN" sz="1300" b="1" dirty="0"/>
              <a:t>1.1 Scenario and Background</a:t>
            </a:r>
            <a:br>
              <a:rPr lang="en-IN" sz="1300" b="1" dirty="0"/>
            </a:br>
            <a:r>
              <a:rPr lang="en-IN" sz="1300" dirty="0"/>
              <a:t>I am currently residing in Downtown Singapore. I currently live within walking distance to Downtown "</a:t>
            </a:r>
            <a:r>
              <a:rPr lang="en-IN" sz="1300" dirty="0" err="1"/>
              <a:t>Telok</a:t>
            </a:r>
            <a:r>
              <a:rPr lang="en-IN" sz="1300" dirty="0"/>
              <a:t> Ayer MRT metro station" therefore I have access to good public transportation to work. Likewise, I enjoy many </a:t>
            </a:r>
            <a:r>
              <a:rPr lang="en-IN" sz="1300" dirty="0" err="1"/>
              <a:t>ammenities</a:t>
            </a:r>
            <a:r>
              <a:rPr lang="en-IN" sz="1300" dirty="0"/>
              <a:t> in the </a:t>
            </a:r>
            <a:r>
              <a:rPr lang="en-IN" sz="1300" dirty="0" err="1"/>
              <a:t>neighborhood</a:t>
            </a:r>
            <a:r>
              <a:rPr lang="en-IN" sz="1300" dirty="0"/>
              <a:t> , such as international </a:t>
            </a:r>
            <a:r>
              <a:rPr lang="en-IN" sz="1300" dirty="0" err="1"/>
              <a:t>cousine</a:t>
            </a:r>
            <a:r>
              <a:rPr lang="en-IN" sz="1300" dirty="0"/>
              <a:t> restaurants, cafes, food shops and entertainment. I have been offered a great opportunity to work in Manhattan, NY. Although, I am very excited about it, I am a bit stress toward the process to secure a comparable place to live in Manhattan. Therefore, I decided to apply the learned skills during the Coursera course to explore ways to make sure my decision is factual and rewarding. Of course, there are alternatives to achieve the answer using available Google and Social media tools, but it rewarding doing it myself with learned tools</a:t>
            </a:r>
            <a:r>
              <a:rPr lang="en-IN" sz="1300" dirty="0" smtClean="0"/>
              <a:t>.</a:t>
            </a:r>
            <a:br>
              <a:rPr lang="en-IN" sz="1300" dirty="0" smtClean="0"/>
            </a:br>
            <a:r>
              <a:rPr lang="en-IN" sz="1300" dirty="0"/>
              <a:t/>
            </a:r>
            <a:br>
              <a:rPr lang="en-IN" sz="1300" dirty="0"/>
            </a:br>
            <a:r>
              <a:rPr lang="en-IN" sz="1300" b="1" dirty="0"/>
              <a:t>1.2 Problem to be resolved:</a:t>
            </a:r>
            <a:br>
              <a:rPr lang="en-IN" sz="1300" b="1" dirty="0"/>
            </a:br>
            <a:r>
              <a:rPr lang="en-IN" sz="1300" dirty="0"/>
              <a:t>The challenge to resolve is being able to find a rental apartment unit in Manhattan NY that offers similar characteristics and benefits to my current situation. Therefore, in order to set a basis for comparison, I want to find a </a:t>
            </a:r>
            <a:r>
              <a:rPr lang="en-IN" sz="1300" dirty="0" err="1"/>
              <a:t>renta</a:t>
            </a:r>
            <a:r>
              <a:rPr lang="en-IN" sz="1300" dirty="0"/>
              <a:t> unit subject to the following conditions:</a:t>
            </a:r>
            <a:br>
              <a:rPr lang="en-IN" sz="1300" dirty="0"/>
            </a:br>
            <a:r>
              <a:rPr lang="en-IN" sz="1300" dirty="0"/>
              <a:t>Apartment with min 2 bedrooms with monthly rent not to exceed US$7000/month</a:t>
            </a:r>
            <a:br>
              <a:rPr lang="en-IN" sz="1300" dirty="0"/>
            </a:br>
            <a:r>
              <a:rPr lang="en-IN" sz="1300" dirty="0"/>
              <a:t>Area with </a:t>
            </a:r>
            <a:r>
              <a:rPr lang="en-IN" sz="1300" dirty="0" err="1"/>
              <a:t>ammenities</a:t>
            </a:r>
            <a:r>
              <a:rPr lang="en-IN" sz="1300" dirty="0"/>
              <a:t> and venues similar to the ones described for current location ( See item 2.1</a:t>
            </a:r>
            <a:r>
              <a:rPr lang="en-IN" sz="1300" dirty="0" smtClean="0"/>
              <a:t>)</a:t>
            </a:r>
            <a:br>
              <a:rPr lang="en-IN" sz="1300" dirty="0" smtClean="0"/>
            </a:br>
            <a:r>
              <a:rPr lang="en-IN" sz="1300" dirty="0"/>
              <a:t/>
            </a:r>
            <a:br>
              <a:rPr lang="en-IN" sz="1300" dirty="0"/>
            </a:br>
            <a:r>
              <a:rPr lang="en-IN" sz="1300" b="1" dirty="0"/>
              <a:t>1.3 Interested Audience</a:t>
            </a:r>
            <a:br>
              <a:rPr lang="en-IN" sz="1300" b="1" dirty="0"/>
            </a:br>
            <a:r>
              <a:rPr lang="en-IN" sz="1300" dirty="0"/>
              <a:t>I believe this is a relevant project for a person or entity considering moving to a major city in Europe, US or Asia, since the approach and methodologies used here are applicable in all cases. The use of </a:t>
            </a:r>
            <a:r>
              <a:rPr lang="en-IN" sz="1300" dirty="0" err="1"/>
              <a:t>FourSquare</a:t>
            </a:r>
            <a:r>
              <a:rPr lang="en-IN" sz="1300" dirty="0"/>
              <a:t> data and mapping techniques combined with data analysis will help resolve the key questions arisen. Lastly, this project is a good practical case toward the development of Data Science skills.</a:t>
            </a:r>
            <a:br>
              <a:rPr lang="en-IN" sz="1300" dirty="0"/>
            </a:br>
            <a:endParaRPr lang="en-US" sz="1300" dirty="0"/>
          </a:p>
        </p:txBody>
      </p:sp>
    </p:spTree>
    <p:extLst>
      <p:ext uri="{BB962C8B-B14F-4D97-AF65-F5344CB8AC3E}">
        <p14:creationId xmlns:p14="http://schemas.microsoft.com/office/powerpoint/2010/main" val="2986012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09796"/>
          </a:xfrm>
        </p:spPr>
        <p:txBody>
          <a:bodyPr>
            <a:normAutofit/>
          </a:bodyPr>
          <a:lstStyle/>
          <a:p>
            <a:r>
              <a:rPr lang="en-IN" sz="1300" b="1" dirty="0"/>
              <a:t>2. Data Section</a:t>
            </a:r>
            <a:r>
              <a:rPr lang="en-IN" sz="1300" b="1" dirty="0" smtClean="0"/>
              <a:t>:</a:t>
            </a:r>
            <a:br>
              <a:rPr lang="en-IN" sz="1300" b="1" dirty="0" smtClean="0"/>
            </a:br>
            <a:r>
              <a:rPr lang="en-IN" sz="1300" b="1" dirty="0"/>
              <a:t/>
            </a:r>
            <a:br>
              <a:rPr lang="en-IN" sz="1300" b="1" dirty="0"/>
            </a:br>
            <a:r>
              <a:rPr lang="en-IN" sz="1300" b="1" dirty="0"/>
              <a:t>Description of the data and its sources that will be used to solve the </a:t>
            </a:r>
            <a:r>
              <a:rPr lang="en-IN" sz="1300" b="1" dirty="0" smtClean="0"/>
              <a:t>problem</a:t>
            </a:r>
            <a:br>
              <a:rPr lang="en-IN" sz="1300" b="1" dirty="0" smtClean="0"/>
            </a:br>
            <a:r>
              <a:rPr lang="en-IN" sz="1300" b="1" dirty="0"/>
              <a:t/>
            </a:r>
            <a:br>
              <a:rPr lang="en-IN" sz="1300" b="1" dirty="0"/>
            </a:br>
            <a:r>
              <a:rPr lang="en-IN" sz="1300" b="1" dirty="0"/>
              <a:t>2.1 Data of Current Situation</a:t>
            </a:r>
            <a:br>
              <a:rPr lang="en-IN" sz="1300" b="1" dirty="0"/>
            </a:br>
            <a:r>
              <a:rPr lang="en-IN" sz="1300" dirty="0"/>
              <a:t>I Currently reside in the </a:t>
            </a:r>
            <a:r>
              <a:rPr lang="en-IN" sz="1300" dirty="0" err="1"/>
              <a:t>neighborhood</a:t>
            </a:r>
            <a:r>
              <a:rPr lang="en-IN" sz="1300" dirty="0"/>
              <a:t> of '</a:t>
            </a:r>
            <a:r>
              <a:rPr lang="en-IN" sz="1300" dirty="0" err="1"/>
              <a:t>Mccallum</a:t>
            </a:r>
            <a:r>
              <a:rPr lang="en-IN" sz="1300" dirty="0"/>
              <a:t> Street' in </a:t>
            </a:r>
            <a:r>
              <a:rPr lang="en-IN" sz="1300" dirty="0" err="1"/>
              <a:t>Downtonw</a:t>
            </a:r>
            <a:r>
              <a:rPr lang="en-IN" sz="1300" dirty="0"/>
              <a:t> Singapore. I use Foursquare to identify the venues around the area of residence which are then shown in the Singapore map shown in methodology and execution in section 3.0 . It serves as a reference for comparison with the desired future location in Manhattan </a:t>
            </a:r>
            <a:r>
              <a:rPr lang="en-IN" sz="1300" dirty="0" smtClean="0"/>
              <a:t>NY</a:t>
            </a:r>
            <a:br>
              <a:rPr lang="en-IN" sz="1300" dirty="0" smtClean="0"/>
            </a:br>
            <a:r>
              <a:rPr lang="en-IN" sz="1300" dirty="0"/>
              <a:t/>
            </a:r>
            <a:br>
              <a:rPr lang="en-IN" sz="1300" dirty="0"/>
            </a:br>
            <a:r>
              <a:rPr lang="en-IN" sz="1300" b="1" dirty="0"/>
              <a:t>2.2 Data Required to resolve the problem</a:t>
            </a:r>
            <a:br>
              <a:rPr lang="en-IN" sz="1300" b="1" dirty="0"/>
            </a:br>
            <a:r>
              <a:rPr lang="en-IN" sz="1300" dirty="0"/>
              <a:t>In order to make a good choice of a similar apartment in Manhattan NY, the following data is required:</a:t>
            </a:r>
            <a:br>
              <a:rPr lang="en-IN" sz="1300" dirty="0"/>
            </a:br>
            <a:r>
              <a:rPr lang="en-IN" sz="1300" dirty="0"/>
              <a:t>List/Information on </a:t>
            </a:r>
            <a:r>
              <a:rPr lang="en-IN" sz="1300" dirty="0" err="1"/>
              <a:t>neighborhoods</a:t>
            </a:r>
            <a:r>
              <a:rPr lang="en-IN" sz="1300" dirty="0"/>
              <a:t> form Manhattan with their </a:t>
            </a:r>
            <a:r>
              <a:rPr lang="en-IN" sz="1300" dirty="0" err="1"/>
              <a:t>Geodata</a:t>
            </a:r>
            <a:r>
              <a:rPr lang="en-IN" sz="1300" dirty="0"/>
              <a:t> ( </a:t>
            </a:r>
            <a:r>
              <a:rPr lang="en-IN" sz="1300" dirty="0" err="1"/>
              <a:t>latitud</a:t>
            </a:r>
            <a:r>
              <a:rPr lang="en-IN" sz="1300" dirty="0"/>
              <a:t> and </a:t>
            </a:r>
            <a:r>
              <a:rPr lang="en-IN" sz="1300" dirty="0" err="1"/>
              <a:t>longitud</a:t>
            </a:r>
            <a:r>
              <a:rPr lang="en-IN" sz="1300" dirty="0"/>
              <a:t>).</a:t>
            </a:r>
            <a:br>
              <a:rPr lang="en-IN" sz="1300" dirty="0"/>
            </a:br>
            <a:r>
              <a:rPr lang="en-IN" sz="1300" dirty="0"/>
              <a:t>Listed apartments for rent in Manhattan area with descriptions ( how many beds, price, location, address)</a:t>
            </a:r>
            <a:br>
              <a:rPr lang="en-IN" sz="1300" dirty="0"/>
            </a:br>
            <a:r>
              <a:rPr lang="en-IN" sz="1300" dirty="0"/>
              <a:t>Venues and </a:t>
            </a:r>
            <a:r>
              <a:rPr lang="en-IN" sz="1300" dirty="0" err="1"/>
              <a:t>ammenities</a:t>
            </a:r>
            <a:r>
              <a:rPr lang="en-IN" sz="1300" dirty="0"/>
              <a:t> in the Manhattan </a:t>
            </a:r>
            <a:r>
              <a:rPr lang="en-IN" sz="1300" dirty="0" err="1"/>
              <a:t>neighborhoods</a:t>
            </a:r>
            <a:r>
              <a:rPr lang="en-IN" sz="1300" dirty="0"/>
              <a:t> (e.g. top 10) 2.3 sources and manipulation The list of Manhattan </a:t>
            </a:r>
            <a:r>
              <a:rPr lang="en-IN" sz="1300" dirty="0" err="1"/>
              <a:t>neighborhoods</a:t>
            </a:r>
            <a:r>
              <a:rPr lang="en-IN" sz="1300" dirty="0"/>
              <a:t> is worked out during </a:t>
            </a:r>
            <a:r>
              <a:rPr lang="en-IN" sz="1300" dirty="0" err="1"/>
              <a:t>LAb</a:t>
            </a:r>
            <a:r>
              <a:rPr lang="en-IN" sz="1300" dirty="0"/>
              <a:t> exercise during the course. A csv file was created which will be read in order to create a </a:t>
            </a:r>
            <a:r>
              <a:rPr lang="en-IN" sz="1300" dirty="0" err="1"/>
              <a:t>dataframe</a:t>
            </a:r>
            <a:r>
              <a:rPr lang="en-IN" sz="1300" dirty="0"/>
              <a:t> and its mapping. The csv file 'mh_neigh_data.csv' has the following below data structure. The file will be directly read to the Jupiter Notebook for convenience and space savings. The clustering of </a:t>
            </a:r>
            <a:r>
              <a:rPr lang="en-IN" sz="1300" dirty="0" err="1"/>
              <a:t>neighborhoods</a:t>
            </a:r>
            <a:r>
              <a:rPr lang="en-IN" sz="1300" dirty="0"/>
              <a:t> and mapping will be shown however. An </a:t>
            </a:r>
            <a:r>
              <a:rPr lang="en-IN" sz="1300" dirty="0" err="1"/>
              <a:t>algorythm</a:t>
            </a:r>
            <a:r>
              <a:rPr lang="en-IN" sz="1300" dirty="0"/>
              <a:t> was used to determine the </a:t>
            </a:r>
            <a:r>
              <a:rPr lang="en-IN" sz="1300" dirty="0" err="1"/>
              <a:t>geodata</a:t>
            </a:r>
            <a:r>
              <a:rPr lang="en-IN" sz="1300" dirty="0"/>
              <a:t> from </a:t>
            </a:r>
            <a:r>
              <a:rPr lang="en-IN" sz="1300" dirty="0" err="1"/>
              <a:t>Nominatim</a:t>
            </a:r>
            <a:r>
              <a:rPr lang="en-IN" sz="1300" dirty="0"/>
              <a:t> . The actual </a:t>
            </a:r>
            <a:r>
              <a:rPr lang="en-IN" sz="1300" dirty="0" err="1"/>
              <a:t>algorythm</a:t>
            </a:r>
            <a:r>
              <a:rPr lang="en-IN" sz="1300" dirty="0"/>
              <a:t> coding may be shown in 'markdown' mode </a:t>
            </a:r>
            <a:r>
              <a:rPr lang="en-IN" sz="1300" dirty="0" err="1"/>
              <a:t>becasues</a:t>
            </a:r>
            <a:r>
              <a:rPr lang="en-IN" sz="1300" dirty="0"/>
              <a:t> it takes time to run.</a:t>
            </a:r>
            <a:br>
              <a:rPr lang="en-IN" sz="1300" dirty="0"/>
            </a:br>
            <a:endParaRPr lang="en-US" sz="1300" dirty="0"/>
          </a:p>
        </p:txBody>
      </p:sp>
    </p:spTree>
    <p:extLst>
      <p:ext uri="{BB962C8B-B14F-4D97-AF65-F5344CB8AC3E}">
        <p14:creationId xmlns:p14="http://schemas.microsoft.com/office/powerpoint/2010/main" val="1607482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457705"/>
          </a:xfrm>
        </p:spPr>
        <p:txBody>
          <a:bodyPr>
            <a:normAutofit/>
          </a:bodyPr>
          <a:lstStyle/>
          <a:p>
            <a:r>
              <a:rPr lang="en-IN" sz="1300" b="1" dirty="0"/>
              <a:t>3. Methodology section</a:t>
            </a:r>
            <a:r>
              <a:rPr lang="en-IN" sz="1300" b="1" dirty="0" smtClean="0"/>
              <a:t>:</a:t>
            </a:r>
            <a:br>
              <a:rPr lang="en-IN" sz="1300" b="1" dirty="0" smtClean="0"/>
            </a:br>
            <a:r>
              <a:rPr lang="en-IN" sz="1300" b="1" dirty="0"/>
              <a:t/>
            </a:r>
            <a:br>
              <a:rPr lang="en-IN" sz="1300" b="1" dirty="0"/>
            </a:br>
            <a:r>
              <a:rPr lang="en-IN" sz="1300" dirty="0"/>
              <a:t>This section represents the main component of the report where the data is gathered, prepared for analysis. The tools described are used here and the Notebook cells indicates the execution of steps</a:t>
            </a:r>
            <a:r>
              <a:rPr lang="en-IN" sz="1300" dirty="0" smtClean="0"/>
              <a:t>.</a:t>
            </a:r>
            <a:br>
              <a:rPr lang="en-IN" sz="1300" dirty="0" smtClean="0"/>
            </a:br>
            <a:r>
              <a:rPr lang="en-IN" sz="1300" dirty="0"/>
              <a:t/>
            </a:r>
            <a:br>
              <a:rPr lang="en-IN" sz="1300" dirty="0"/>
            </a:br>
            <a:r>
              <a:rPr lang="en-IN" sz="1300" b="1" dirty="0"/>
              <a:t>The analysis and the </a:t>
            </a:r>
            <a:r>
              <a:rPr lang="en-IN" sz="1300" b="1" dirty="0" err="1"/>
              <a:t>stragegy</a:t>
            </a:r>
            <a:r>
              <a:rPr lang="en-IN" sz="1300" b="1" dirty="0"/>
              <a:t>:</a:t>
            </a:r>
            <a:br>
              <a:rPr lang="en-IN" sz="1300" b="1" dirty="0"/>
            </a:br>
            <a:r>
              <a:rPr lang="en-IN" sz="1300" dirty="0"/>
              <a:t>The strategy is based on mapping the above described data in section 2.0, in order to facilitate the choice of at least two candidate places for rent. The choice is made based on the demands imposed : rental price and similar venues to Singapore. This visual approach and maps with popups labels allow quick identification of location, price and feature, thus making the selection very easy.</a:t>
            </a:r>
            <a:br>
              <a:rPr lang="en-IN" sz="1300" dirty="0"/>
            </a:br>
            <a:endParaRPr lang="en-US" sz="1300" dirty="0"/>
          </a:p>
        </p:txBody>
      </p:sp>
    </p:spTree>
    <p:extLst>
      <p:ext uri="{BB962C8B-B14F-4D97-AF65-F5344CB8AC3E}">
        <p14:creationId xmlns:p14="http://schemas.microsoft.com/office/powerpoint/2010/main" val="2501117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6057" y="2728762"/>
            <a:ext cx="10515600" cy="1325563"/>
          </a:xfrm>
        </p:spPr>
        <p:txBody>
          <a:bodyPr/>
          <a:lstStyle/>
          <a:p>
            <a:pPr algn="ctr"/>
            <a:r>
              <a:rPr lang="en-IN" dirty="0" smtClean="0"/>
              <a:t>4. Execution &amp; Result</a:t>
            </a:r>
            <a:endParaRPr lang="en-US" dirty="0"/>
          </a:p>
        </p:txBody>
      </p:sp>
    </p:spTree>
    <p:extLst>
      <p:ext uri="{BB962C8B-B14F-4D97-AF65-F5344CB8AC3E}">
        <p14:creationId xmlns:p14="http://schemas.microsoft.com/office/powerpoint/2010/main" val="2441221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45056"/>
            <a:ext cx="10515600" cy="836673"/>
          </a:xfrm>
        </p:spPr>
        <p:txBody>
          <a:bodyPr>
            <a:normAutofit/>
          </a:bodyPr>
          <a:lstStyle/>
          <a:p>
            <a:pPr algn="ctr"/>
            <a:r>
              <a:rPr lang="en-IN" sz="3200" b="1" dirty="0" smtClean="0"/>
              <a:t>Current Neighbourhood</a:t>
            </a:r>
            <a:endParaRPr lang="en-US" sz="3200" b="1" dirty="0"/>
          </a:p>
        </p:txBody>
      </p:sp>
      <p:pic>
        <p:nvPicPr>
          <p:cNvPr id="3" name="Picture 2"/>
          <p:cNvPicPr>
            <a:picLocks noChangeAspect="1"/>
          </p:cNvPicPr>
          <p:nvPr/>
        </p:nvPicPr>
        <p:blipFill>
          <a:blip r:embed="rId2"/>
          <a:stretch>
            <a:fillRect/>
          </a:stretch>
        </p:blipFill>
        <p:spPr>
          <a:xfrm>
            <a:off x="1751354" y="1542617"/>
            <a:ext cx="8689292" cy="5214985"/>
          </a:xfrm>
          <a:prstGeom prst="rect">
            <a:avLst/>
          </a:prstGeom>
        </p:spPr>
      </p:pic>
    </p:spTree>
    <p:extLst>
      <p:ext uri="{BB962C8B-B14F-4D97-AF65-F5344CB8AC3E}">
        <p14:creationId xmlns:p14="http://schemas.microsoft.com/office/powerpoint/2010/main" val="1063168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99441"/>
          </a:xfrm>
        </p:spPr>
        <p:txBody>
          <a:bodyPr>
            <a:normAutofit/>
          </a:bodyPr>
          <a:lstStyle/>
          <a:p>
            <a:pPr algn="ctr"/>
            <a:r>
              <a:rPr lang="en-IN" sz="3200" b="1" dirty="0" smtClean="0"/>
              <a:t>Manhattan Map Neighbourhood and Cluster of Map</a:t>
            </a:r>
            <a:endParaRPr lang="en-US" sz="3200" b="1" dirty="0"/>
          </a:p>
        </p:txBody>
      </p:sp>
      <p:pic>
        <p:nvPicPr>
          <p:cNvPr id="3" name="Picture 2"/>
          <p:cNvPicPr>
            <a:picLocks noChangeAspect="1"/>
          </p:cNvPicPr>
          <p:nvPr/>
        </p:nvPicPr>
        <p:blipFill>
          <a:blip r:embed="rId2"/>
          <a:stretch>
            <a:fillRect/>
          </a:stretch>
        </p:blipFill>
        <p:spPr>
          <a:xfrm>
            <a:off x="1397863" y="1218711"/>
            <a:ext cx="9396274" cy="5639289"/>
          </a:xfrm>
          <a:prstGeom prst="rect">
            <a:avLst/>
          </a:prstGeom>
        </p:spPr>
      </p:pic>
    </p:spTree>
    <p:extLst>
      <p:ext uri="{BB962C8B-B14F-4D97-AF65-F5344CB8AC3E}">
        <p14:creationId xmlns:p14="http://schemas.microsoft.com/office/powerpoint/2010/main" val="40377632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76448"/>
          </a:xfrm>
        </p:spPr>
        <p:txBody>
          <a:bodyPr>
            <a:normAutofit/>
          </a:bodyPr>
          <a:lstStyle/>
          <a:p>
            <a:pPr algn="ctr"/>
            <a:r>
              <a:rPr lang="en-IN" sz="2800" b="1" dirty="0" smtClean="0"/>
              <a:t>Manhattan apartments for </a:t>
            </a:r>
            <a:r>
              <a:rPr lang="en-IN" sz="2800" b="1" dirty="0" err="1" smtClean="0"/>
              <a:t>rentswith</a:t>
            </a:r>
            <a:r>
              <a:rPr lang="en-IN" sz="2800" b="1" dirty="0" smtClean="0"/>
              <a:t> venues cluster</a:t>
            </a:r>
            <a:endParaRPr lang="en-US" sz="2800" b="1" dirty="0"/>
          </a:p>
        </p:txBody>
      </p:sp>
      <p:pic>
        <p:nvPicPr>
          <p:cNvPr id="3" name="Picture 2"/>
          <p:cNvPicPr>
            <a:picLocks noChangeAspect="1"/>
          </p:cNvPicPr>
          <p:nvPr/>
        </p:nvPicPr>
        <p:blipFill>
          <a:blip r:embed="rId2"/>
          <a:stretch>
            <a:fillRect/>
          </a:stretch>
        </p:blipFill>
        <p:spPr>
          <a:xfrm>
            <a:off x="1401673" y="1241573"/>
            <a:ext cx="9388654" cy="5616427"/>
          </a:xfrm>
          <a:prstGeom prst="rect">
            <a:avLst/>
          </a:prstGeom>
        </p:spPr>
      </p:pic>
    </p:spTree>
    <p:extLst>
      <p:ext uri="{BB962C8B-B14F-4D97-AF65-F5344CB8AC3E}">
        <p14:creationId xmlns:p14="http://schemas.microsoft.com/office/powerpoint/2010/main" val="9652985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179</Words>
  <Application>Microsoft Office PowerPoint</Application>
  <PresentationFormat>Widescreen</PresentationFormat>
  <Paragraphs>31</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Capstone Project</vt:lpstr>
      <vt:lpstr>Report Content</vt:lpstr>
      <vt:lpstr>1. Introduction Section :  Discussion of the business problem and the audience who would be interested in this project.  1.1 Scenario and Background I am currently residing in Downtown Singapore. I currently live within walking distance to Downtown "Telok Ayer MRT metro station" therefore I have access to good public transportation to work. Likewise, I enjoy many ammenities in the neighborhood , such as international cousine restaurants, cafes, food shops and entertainment. I have been offered a great opportunity to work in Manhattan, NY. Although, I am very excited about it, I am a bit stress toward the process to secure a comparable place to live in Manhattan. Therefore, I decided to apply the learned skills during the Coursera course to explore ways to make sure my decision is factual and rewarding. Of course, there are alternatives to achieve the answer using available Google and Social media tools, but it rewarding doing it myself with learned tools.  1.2 Problem to be resolved: The challenge to resolve is being able to find a rental apartment unit in Manhattan NY that offers similar characteristics and benefits to my current situation. Therefore, in order to set a basis for comparison, I want to find a renta unit subject to the following conditions: Apartment with min 2 bedrooms with monthly rent not to exceed US$7000/month Area with ammenities and venues similar to the ones described for current location ( See item 2.1)  1.3 Interested Audience I believe this is a relevant project for a person or entity considering moving to a major city in Europe, US or Asia, since the approach and methodologies used here are applicable in all cases. The use of FourSquare data and mapping techniques combined with data analysis will help resolve the key questions arisen. Lastly, this project is a good practical case toward the development of Data Science skills. </vt:lpstr>
      <vt:lpstr>2. Data Section:  Description of the data and its sources that will be used to solve the problem  2.1 Data of Current Situation I Currently reside in the neighborhood of 'Mccallum Street' in Downtonw Singapore. I use Foursquare to identify the venues around the area of residence which are then shown in the Singapore map shown in methodology and execution in section 3.0 . It serves as a reference for comparison with the desired future location in Manhattan NY  2.2 Data Required to resolve the problem In order to make a good choice of a similar apartment in Manhattan NY, the following data is required: List/Information on neighborhoods form Manhattan with their Geodata ( latitud and longitud). Listed apartments for rent in Manhattan area with descriptions ( how many beds, price, location, address) Venues and ammenities in the Manhattan neighborhoods (e.g. top 10) 2.3 sources and manipulation The list of Manhattan neighborhoods is worked out during LAb exercise during the course. A csv file was created which will be read in order to create a dataframe and its mapping. The csv file 'mh_neigh_data.csv' has the following below data structure. The file will be directly read to the Jupiter Notebook for convenience and space savings. The clustering of neighborhoods and mapping will be shown however. An algorythm was used to determine the geodata from Nominatim . The actual algorythm coding may be shown in 'markdown' mode becasues it takes time to run. </vt:lpstr>
      <vt:lpstr>3. Methodology section:  This section represents the main component of the report where the data is gathered, prepared for analysis. The tools described are used here and the Notebook cells indicates the execution of steps.  The analysis and the stragegy: The strategy is based on mapping the above described data in section 2.0, in order to facilitate the choice of at least two candidate places for rent. The choice is made based on the demands imposed : rental price and similar venues to Singapore. This visual approach and maps with popups labels allow quick identification of location, price and feature, thus making the selection very easy. </vt:lpstr>
      <vt:lpstr>4. Execution &amp; Result</vt:lpstr>
      <vt:lpstr>Current Neighbourhood</vt:lpstr>
      <vt:lpstr>Manhattan Map Neighbourhood and Cluster of Map</vt:lpstr>
      <vt:lpstr>Manhattan apartments for rentswith venues cluster</vt:lpstr>
      <vt:lpstr>Problem Resolution - Select the apartment for rent  The above consolidate map was used to explore options.  After examining, I have chosen two locations that meet the requirements which will assess to make a choice.  Apartment 1: 305 East 63rd Street in the Sutton Place Neighborhood and near 'subway 59th Street' station, Cluster # 2 Monthly rent : 7500 Dollars  Apartment 2: 19 Dutch Street in the Financial District Neighborhood and near 'Fulton Street Subway' station, Cluster # 3 Monthly rent : 6935 Dollars </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Nishant Bhatt</dc:creator>
  <cp:lastModifiedBy>Nishant Bhatt</cp:lastModifiedBy>
  <cp:revision>3</cp:revision>
  <dcterms:created xsi:type="dcterms:W3CDTF">2019-09-11T21:20:29Z</dcterms:created>
  <dcterms:modified xsi:type="dcterms:W3CDTF">2019-09-11T21:30:37Z</dcterms:modified>
</cp:coreProperties>
</file>

<file path=docProps/thumbnail.jpeg>
</file>